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6" r:id="rId2"/>
    <p:sldId id="257" r:id="rId3"/>
    <p:sldId id="258" r:id="rId4"/>
    <p:sldId id="259" r:id="rId5"/>
    <p:sldId id="267" r:id="rId6"/>
    <p:sldId id="260" r:id="rId7"/>
    <p:sldId id="261" r:id="rId8"/>
    <p:sldId id="262" r:id="rId9"/>
    <p:sldId id="263" r:id="rId10"/>
    <p:sldId id="264" r:id="rId11"/>
    <p:sldId id="265" r:id="rId12"/>
    <p:sldId id="268" r:id="rId13"/>
    <p:sldId id="269"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5505"/>
    <a:srgbClr val="9A4E20"/>
    <a:srgbClr val="934627"/>
    <a:srgbClr val="C06C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582F654-3D0A-4D98-B813-C89550DEC07F}" type="datetimeFigureOut">
              <a:rPr lang="en-IN" smtClean="0"/>
              <a:t>20-04-2023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36843430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82F654-3D0A-4D98-B813-C89550DEC07F}"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1333816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82F654-3D0A-4D98-B813-C89550DEC07F}"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1004949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82F654-3D0A-4D98-B813-C89550DEC07F}" type="datetimeFigureOut">
              <a:rPr lang="en-IN" smtClean="0"/>
              <a:t>20-04-2023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3968971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582F654-3D0A-4D98-B813-C89550DEC07F}" type="datetimeFigureOut">
              <a:rPr lang="en-IN" smtClean="0"/>
              <a:t>20-04-2023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33579544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582F654-3D0A-4D98-B813-C89550DEC07F}" type="datetimeFigureOut">
              <a:rPr lang="en-IN" smtClean="0"/>
              <a:t>20-04-2023</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1371287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582F654-3D0A-4D98-B813-C89550DEC07F}" type="datetimeFigureOut">
              <a:rPr lang="en-IN" smtClean="0"/>
              <a:t>20-04-2023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0F746D-21C9-4D2A-A439-9B816D6C39E2}"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8183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82F654-3D0A-4D98-B813-C89550DEC07F}" type="datetimeFigureOut">
              <a:rPr lang="en-IN" smtClean="0"/>
              <a:t>20-04-2023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286898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82F654-3D0A-4D98-B813-C89550DEC07F}" type="datetimeFigureOut">
              <a:rPr lang="en-IN" smtClean="0"/>
              <a:t>20-04-2023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3831495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82F654-3D0A-4D98-B813-C89550DEC07F}" type="datetimeFigureOut">
              <a:rPr lang="en-IN" smtClean="0"/>
              <a:t>20-04-2023</a:t>
            </a:fld>
            <a:endParaRPr lang="en-IN"/>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IN"/>
          </a:p>
        </p:txBody>
      </p:sp>
      <p:sp>
        <p:nvSpPr>
          <p:cNvPr id="7" name="Slide Number Placeholder 6"/>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80724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9582F654-3D0A-4D98-B813-C89550DEC07F}" type="datetimeFigureOut">
              <a:rPr lang="en-IN" smtClean="0"/>
              <a:t>20-04-2023</a:t>
            </a:fld>
            <a:endParaRPr lang="en-IN"/>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IN"/>
          </a:p>
        </p:txBody>
      </p:sp>
      <p:sp>
        <p:nvSpPr>
          <p:cNvPr id="7" name="Slide Number Placeholder 6"/>
          <p:cNvSpPr>
            <a:spLocks noGrp="1"/>
          </p:cNvSpPr>
          <p:nvPr>
            <p:ph type="sldNum" sz="quarter" idx="12"/>
          </p:nvPr>
        </p:nvSpPr>
        <p:spPr/>
        <p:txBody>
          <a:bodyPr/>
          <a:lstStyle/>
          <a:p>
            <a:fld id="{520F746D-21C9-4D2A-A439-9B816D6C39E2}" type="slidenum">
              <a:rPr lang="en-IN" smtClean="0"/>
              <a:t>‹#›</a:t>
            </a:fld>
            <a:endParaRPr lang="en-IN"/>
          </a:p>
        </p:txBody>
      </p:sp>
    </p:spTree>
    <p:extLst>
      <p:ext uri="{BB962C8B-B14F-4D97-AF65-F5344CB8AC3E}">
        <p14:creationId xmlns:p14="http://schemas.microsoft.com/office/powerpoint/2010/main" val="2065269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582F654-3D0A-4D98-B813-C89550DEC07F}" type="datetimeFigureOut">
              <a:rPr lang="en-IN" smtClean="0"/>
              <a:t>20-04-2023</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20F746D-21C9-4D2A-A439-9B816D6C39E2}" type="slidenum">
              <a:rPr lang="en-IN" smtClean="0"/>
              <a:t>‹#›</a:t>
            </a:fld>
            <a:endParaRPr lang="en-IN"/>
          </a:p>
        </p:txBody>
      </p:sp>
    </p:spTree>
    <p:extLst>
      <p:ext uri="{BB962C8B-B14F-4D97-AF65-F5344CB8AC3E}">
        <p14:creationId xmlns:p14="http://schemas.microsoft.com/office/powerpoint/2010/main" val="203490445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07/relationships/media" Target="../media/media10.m4a"/><Relationship Id="rId7" Type="http://schemas.openxmlformats.org/officeDocument/2006/relationships/image" Target="../media/image1.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audio" Target="../media/media10.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087F-7F04-7F30-4479-9D461C2A7D4B}"/>
              </a:ext>
            </a:extLst>
          </p:cNvPr>
          <p:cNvSpPr>
            <a:spLocks noGrp="1"/>
          </p:cNvSpPr>
          <p:nvPr>
            <p:ph type="ctrTitle"/>
          </p:nvPr>
        </p:nvSpPr>
        <p:spPr>
          <a:xfrm>
            <a:off x="1373957" y="1302661"/>
            <a:ext cx="8991600" cy="1645920"/>
          </a:xfrm>
        </p:spPr>
        <p:txBody>
          <a:bodyPr/>
          <a:lstStyle/>
          <a:p>
            <a:r>
              <a:rPr lang="en-IN" dirty="0"/>
              <a:t>MICRONEEDLE MOLD USING EDM</a:t>
            </a:r>
          </a:p>
        </p:txBody>
      </p:sp>
      <p:sp>
        <p:nvSpPr>
          <p:cNvPr id="3" name="Subtitle 2">
            <a:extLst>
              <a:ext uri="{FF2B5EF4-FFF2-40B4-BE49-F238E27FC236}">
                <a16:creationId xmlns:a16="http://schemas.microsoft.com/office/drawing/2014/main" id="{EC16FB04-C110-9C07-8CDD-0C2D1C0DB3F7}"/>
              </a:ext>
            </a:extLst>
          </p:cNvPr>
          <p:cNvSpPr>
            <a:spLocks noGrp="1"/>
          </p:cNvSpPr>
          <p:nvPr>
            <p:ph type="subTitle" idx="1"/>
          </p:nvPr>
        </p:nvSpPr>
        <p:spPr>
          <a:xfrm>
            <a:off x="5023614" y="4607068"/>
            <a:ext cx="6801612" cy="1645920"/>
          </a:xfrm>
        </p:spPr>
        <p:txBody>
          <a:bodyPr>
            <a:normAutofit lnSpcReduction="10000"/>
          </a:bodyPr>
          <a:lstStyle/>
          <a:p>
            <a:r>
              <a:rPr lang="en-IN" dirty="0">
                <a:latin typeface="Adobe Heiti Std R" panose="020B0400000000000000" pitchFamily="34" charset="-128"/>
                <a:ea typeface="Adobe Heiti Std R" panose="020B0400000000000000" pitchFamily="34" charset="-128"/>
                <a:cs typeface="Poppins" panose="00000500000000000000" pitchFamily="2" charset="0"/>
              </a:rPr>
              <a:t>Team No. 52</a:t>
            </a:r>
          </a:p>
          <a:p>
            <a:r>
              <a:rPr lang="en-IN" dirty="0">
                <a:latin typeface="Adobe Heiti Std R" panose="020B0400000000000000" pitchFamily="34" charset="-128"/>
                <a:ea typeface="Adobe Heiti Std R" panose="020B0400000000000000" pitchFamily="34" charset="-128"/>
                <a:cs typeface="Poppins" panose="00000500000000000000" pitchFamily="2" charset="0"/>
              </a:rPr>
              <a:t>Maroju Sreeram Rohan(200103076)</a:t>
            </a:r>
          </a:p>
          <a:p>
            <a:r>
              <a:rPr lang="en-IN" dirty="0">
                <a:latin typeface="Adobe Heiti Std R" panose="020B0400000000000000" pitchFamily="34" charset="-128"/>
                <a:ea typeface="Adobe Heiti Std R" panose="020B0400000000000000" pitchFamily="34" charset="-128"/>
                <a:cs typeface="Poppins" panose="00000500000000000000" pitchFamily="2" charset="0"/>
              </a:rPr>
              <a:t>Mergu Vishwaja(200103077)</a:t>
            </a:r>
          </a:p>
          <a:p>
            <a:r>
              <a:rPr lang="en-IN" dirty="0">
                <a:latin typeface="Adobe Heiti Std R" panose="020B0400000000000000" pitchFamily="34" charset="-128"/>
                <a:ea typeface="Adobe Heiti Std R" panose="020B0400000000000000" pitchFamily="34" charset="-128"/>
                <a:cs typeface="Poppins" panose="00000500000000000000" pitchFamily="2" charset="0"/>
              </a:rPr>
              <a:t>Nekkanti Sweshik(200103083)</a:t>
            </a:r>
          </a:p>
        </p:txBody>
      </p:sp>
      <p:pic>
        <p:nvPicPr>
          <p:cNvPr id="4" name="Voice 003_sd">
            <a:hlinkClick r:id="" action="ppaction://media"/>
            <a:extLst>
              <a:ext uri="{FF2B5EF4-FFF2-40B4-BE49-F238E27FC236}">
                <a16:creationId xmlns:a16="http://schemas.microsoft.com/office/drawing/2014/main" id="{DDC0CBFF-666A-8002-33F2-A587C76D87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41510" y="5765625"/>
            <a:ext cx="487363" cy="487363"/>
          </a:xfrm>
          <a:prstGeom prst="rect">
            <a:avLst/>
          </a:prstGeom>
        </p:spPr>
      </p:pic>
    </p:spTree>
    <p:extLst>
      <p:ext uri="{BB962C8B-B14F-4D97-AF65-F5344CB8AC3E}">
        <p14:creationId xmlns:p14="http://schemas.microsoft.com/office/powerpoint/2010/main" val="249827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CEC8-7EF6-4E81-ABDD-26C4BBD3A0AF}"/>
              </a:ext>
            </a:extLst>
          </p:cNvPr>
          <p:cNvSpPr>
            <a:spLocks noGrp="1"/>
          </p:cNvSpPr>
          <p:nvPr>
            <p:ph type="title"/>
          </p:nvPr>
        </p:nvSpPr>
        <p:spPr>
          <a:xfrm>
            <a:off x="268941" y="218006"/>
            <a:ext cx="2107782" cy="803971"/>
          </a:xfrm>
        </p:spPr>
        <p:txBody>
          <a:bodyPr>
            <a:normAutofit/>
          </a:bodyPr>
          <a:lstStyle/>
          <a:p>
            <a:r>
              <a:rPr lang="en-IN" dirty="0"/>
              <a:t>Results:</a:t>
            </a:r>
          </a:p>
        </p:txBody>
      </p:sp>
      <p:sp>
        <p:nvSpPr>
          <p:cNvPr id="3" name="Content Placeholder 2">
            <a:extLst>
              <a:ext uri="{FF2B5EF4-FFF2-40B4-BE49-F238E27FC236}">
                <a16:creationId xmlns:a16="http://schemas.microsoft.com/office/drawing/2014/main" id="{89F7E1F3-4F58-BABC-16DA-A9DB388CF0B7}"/>
              </a:ext>
            </a:extLst>
          </p:cNvPr>
          <p:cNvSpPr>
            <a:spLocks noGrp="1"/>
          </p:cNvSpPr>
          <p:nvPr>
            <p:ph idx="1"/>
          </p:nvPr>
        </p:nvSpPr>
        <p:spPr>
          <a:xfrm>
            <a:off x="1469136" y="1329197"/>
            <a:ext cx="7729728" cy="3101983"/>
          </a:xfrm>
        </p:spPr>
        <p:txBody>
          <a:bodyPr/>
          <a:lstStyle/>
          <a:p>
            <a:pPr marL="0" indent="0">
              <a:buNone/>
            </a:pPr>
            <a:r>
              <a:rPr lang="en-IN" dirty="0">
                <a:latin typeface="Poppins" panose="00000500000000000000" pitchFamily="2" charset="0"/>
                <a:cs typeface="Poppins" panose="00000500000000000000" pitchFamily="2" charset="0"/>
              </a:rPr>
              <a:t>The obtained product is shown below.</a:t>
            </a:r>
          </a:p>
        </p:txBody>
      </p:sp>
      <p:pic>
        <p:nvPicPr>
          <p:cNvPr id="5" name="Picture 4">
            <a:extLst>
              <a:ext uri="{FF2B5EF4-FFF2-40B4-BE49-F238E27FC236}">
                <a16:creationId xmlns:a16="http://schemas.microsoft.com/office/drawing/2014/main" id="{2C38E213-5ABD-0A10-36B5-1DC1EDAF2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294" y="2085599"/>
            <a:ext cx="3899647" cy="4691158"/>
          </a:xfrm>
          <a:prstGeom prst="rect">
            <a:avLst/>
          </a:prstGeom>
        </p:spPr>
      </p:pic>
      <p:pic>
        <p:nvPicPr>
          <p:cNvPr id="11" name="Picture 10">
            <a:extLst>
              <a:ext uri="{FF2B5EF4-FFF2-40B4-BE49-F238E27FC236}">
                <a16:creationId xmlns:a16="http://schemas.microsoft.com/office/drawing/2014/main" id="{77F8CB13-655D-BC02-1B6D-65A91970B8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682" y="2085599"/>
            <a:ext cx="5524818" cy="4691159"/>
          </a:xfrm>
          <a:prstGeom prst="rect">
            <a:avLst/>
          </a:prstGeom>
        </p:spPr>
      </p:pic>
      <p:pic>
        <p:nvPicPr>
          <p:cNvPr id="13" name="Voice 014_sd">
            <a:hlinkClick r:id="" action="ppaction://media"/>
            <a:extLst>
              <a:ext uri="{FF2B5EF4-FFF2-40B4-BE49-F238E27FC236}">
                <a16:creationId xmlns:a16="http://schemas.microsoft.com/office/drawing/2014/main" id="{9F28036D-F149-7610-0EBF-8D8E94B617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3082" y="5784289"/>
            <a:ext cx="487363" cy="487363"/>
          </a:xfrm>
          <a:prstGeom prst="rect">
            <a:avLst/>
          </a:prstGeom>
        </p:spPr>
      </p:pic>
    </p:spTree>
    <p:extLst>
      <p:ext uri="{BB962C8B-B14F-4D97-AF65-F5344CB8AC3E}">
        <p14:creationId xmlns:p14="http://schemas.microsoft.com/office/powerpoint/2010/main" val="8647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DC78-4F0B-261A-A7A5-B42777BF3973}"/>
              </a:ext>
            </a:extLst>
          </p:cNvPr>
          <p:cNvSpPr>
            <a:spLocks noGrp="1"/>
          </p:cNvSpPr>
          <p:nvPr>
            <p:ph type="title"/>
          </p:nvPr>
        </p:nvSpPr>
        <p:spPr>
          <a:xfrm>
            <a:off x="582706" y="543352"/>
            <a:ext cx="2594744" cy="1070296"/>
          </a:xfrm>
        </p:spPr>
        <p:txBody>
          <a:bodyPr/>
          <a:lstStyle/>
          <a:p>
            <a:r>
              <a:rPr lang="en-IN" dirty="0"/>
              <a:t>results:</a:t>
            </a:r>
          </a:p>
        </p:txBody>
      </p:sp>
      <p:sp>
        <p:nvSpPr>
          <p:cNvPr id="3" name="Content Placeholder 2">
            <a:extLst>
              <a:ext uri="{FF2B5EF4-FFF2-40B4-BE49-F238E27FC236}">
                <a16:creationId xmlns:a16="http://schemas.microsoft.com/office/drawing/2014/main" id="{F303CF44-7FB9-3F64-5989-0D47482C6F84}"/>
              </a:ext>
            </a:extLst>
          </p:cNvPr>
          <p:cNvSpPr>
            <a:spLocks noGrp="1"/>
          </p:cNvSpPr>
          <p:nvPr>
            <p:ph idx="1"/>
          </p:nvPr>
        </p:nvSpPr>
        <p:spPr>
          <a:xfrm>
            <a:off x="1775012" y="2070847"/>
            <a:ext cx="8365146" cy="3863788"/>
          </a:xfrm>
        </p:spPr>
        <p:txBody>
          <a:bodyPr>
            <a:normAutofit/>
          </a:bodyPr>
          <a:lstStyle/>
          <a:p>
            <a:r>
              <a:rPr lang="en-US" dirty="0">
                <a:latin typeface="Poppins" panose="00000500000000000000" pitchFamily="2" charset="0"/>
                <a:cs typeface="Poppins" panose="00000500000000000000" pitchFamily="2" charset="0"/>
              </a:rPr>
              <a:t>Distance between bottom ends of taper is 0.965 mm.</a:t>
            </a:r>
          </a:p>
          <a:p>
            <a:r>
              <a:rPr lang="en-US" dirty="0">
                <a:latin typeface="Poppins" panose="00000500000000000000" pitchFamily="2" charset="0"/>
                <a:cs typeface="Poppins" panose="00000500000000000000" pitchFamily="2" charset="0"/>
              </a:rPr>
              <a:t>Distance between top ends of one set of consecutive tapers is 0.161mm and another set of consecutive tapers is 0.217mm.</a:t>
            </a:r>
          </a:p>
          <a:p>
            <a:r>
              <a:rPr lang="en-US" dirty="0">
                <a:latin typeface="Poppins" panose="00000500000000000000" pitchFamily="2" charset="0"/>
                <a:cs typeface="Poppins" panose="00000500000000000000" pitchFamily="2" charset="0"/>
              </a:rPr>
              <a:t>Distance between bottom right end of one taper and bottom left end of it's right taper is 0.498mm.</a:t>
            </a:r>
          </a:p>
          <a:p>
            <a:r>
              <a:rPr lang="en-US" dirty="0">
                <a:latin typeface="Poppins" panose="00000500000000000000" pitchFamily="2" charset="0"/>
                <a:cs typeface="Poppins" panose="00000500000000000000" pitchFamily="2" charset="0"/>
              </a:rPr>
              <a:t>Height of the taper is 1.954mm.</a:t>
            </a:r>
          </a:p>
          <a:p>
            <a:r>
              <a:rPr lang="en-US" dirty="0">
                <a:latin typeface="Poppins" panose="00000500000000000000" pitchFamily="2" charset="0"/>
                <a:cs typeface="Poppins" panose="00000500000000000000" pitchFamily="2" charset="0"/>
              </a:rPr>
              <a:t> Angle made by slant height of taper with vertical is approximately 6.1 degrees.</a:t>
            </a:r>
          </a:p>
          <a:p>
            <a:r>
              <a:rPr lang="en-US" dirty="0">
                <a:latin typeface="Poppins" panose="00000500000000000000" pitchFamily="2" charset="0"/>
                <a:cs typeface="Poppins" panose="00000500000000000000" pitchFamily="2" charset="0"/>
              </a:rPr>
              <a:t>We used Optomech Vertical Profile Projector to measure the dimensions of the obtained mold.</a:t>
            </a:r>
            <a:endParaRPr lang="en-IN" dirty="0">
              <a:latin typeface="Poppins" panose="00000500000000000000" pitchFamily="2" charset="0"/>
              <a:cs typeface="Poppins" panose="00000500000000000000" pitchFamily="2" charset="0"/>
            </a:endParaRPr>
          </a:p>
        </p:txBody>
      </p:sp>
      <p:pic>
        <p:nvPicPr>
          <p:cNvPr id="4" name="Voice 015_sd">
            <a:hlinkClick r:id="" action="ppaction://media"/>
            <a:extLst>
              <a:ext uri="{FF2B5EF4-FFF2-40B4-BE49-F238E27FC236}">
                <a16:creationId xmlns:a16="http://schemas.microsoft.com/office/drawing/2014/main" id="{35B408D7-ACB2-96E0-9E82-8F99C22221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16988" y="5569137"/>
            <a:ext cx="487363" cy="487363"/>
          </a:xfrm>
          <a:prstGeom prst="rect">
            <a:avLst/>
          </a:prstGeom>
        </p:spPr>
      </p:pic>
    </p:spTree>
    <p:extLst>
      <p:ext uri="{BB962C8B-B14F-4D97-AF65-F5344CB8AC3E}">
        <p14:creationId xmlns:p14="http://schemas.microsoft.com/office/powerpoint/2010/main" val="703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CDCC42-AF47-9B34-051D-9FD4B2AF1206}"/>
              </a:ext>
            </a:extLst>
          </p:cNvPr>
          <p:cNvSpPr>
            <a:spLocks noGrp="1"/>
          </p:cNvSpPr>
          <p:nvPr>
            <p:ph idx="1"/>
          </p:nvPr>
        </p:nvSpPr>
        <p:spPr>
          <a:xfrm>
            <a:off x="2688336" y="6448044"/>
            <a:ext cx="7729728" cy="3101983"/>
          </a:xfrm>
        </p:spPr>
        <p:txBody>
          <a:bodyPr/>
          <a:lstStyle/>
          <a:p>
            <a:pPr marL="0" indent="0">
              <a:buNone/>
            </a:pPr>
            <a:r>
              <a:rPr lang="en-US" dirty="0">
                <a:latin typeface="Poppins" panose="00000500000000000000" pitchFamily="2" charset="0"/>
                <a:cs typeface="Poppins" panose="00000500000000000000" pitchFamily="2" charset="0"/>
              </a:rPr>
              <a:t>Optomech Vertical Profile Projector in Meteorology lab, IITG.</a:t>
            </a:r>
            <a:endParaRPr lang="en-IN" dirty="0"/>
          </a:p>
        </p:txBody>
      </p:sp>
      <p:pic>
        <p:nvPicPr>
          <p:cNvPr id="5" name="Picture 4">
            <a:extLst>
              <a:ext uri="{FF2B5EF4-FFF2-40B4-BE49-F238E27FC236}">
                <a16:creationId xmlns:a16="http://schemas.microsoft.com/office/drawing/2014/main" id="{9502D602-F6C2-227A-94AA-DE25220C1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254" y="972449"/>
            <a:ext cx="5047129" cy="4464424"/>
          </a:xfrm>
          <a:prstGeom prst="rect">
            <a:avLst/>
          </a:prstGeom>
        </p:spPr>
      </p:pic>
      <p:pic>
        <p:nvPicPr>
          <p:cNvPr id="7" name="Picture 6">
            <a:extLst>
              <a:ext uri="{FF2B5EF4-FFF2-40B4-BE49-F238E27FC236}">
                <a16:creationId xmlns:a16="http://schemas.microsoft.com/office/drawing/2014/main" id="{52F21A07-5DC1-472E-7986-183CD58C99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81" y="480292"/>
            <a:ext cx="5569527" cy="5622636"/>
          </a:xfrm>
          <a:prstGeom prst="rect">
            <a:avLst/>
          </a:prstGeom>
        </p:spPr>
      </p:pic>
      <p:pic>
        <p:nvPicPr>
          <p:cNvPr id="8" name="Voice 016_sd">
            <a:hlinkClick r:id="" action="ppaction://media"/>
            <a:extLst>
              <a:ext uri="{FF2B5EF4-FFF2-40B4-BE49-F238E27FC236}">
                <a16:creationId xmlns:a16="http://schemas.microsoft.com/office/drawing/2014/main" id="{7D8E8B41-20C4-4B98-CE01-665661A719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52442" y="5698777"/>
            <a:ext cx="487363" cy="487363"/>
          </a:xfrm>
          <a:prstGeom prst="rect">
            <a:avLst/>
          </a:prstGeom>
        </p:spPr>
      </p:pic>
    </p:spTree>
    <p:extLst>
      <p:ext uri="{BB962C8B-B14F-4D97-AF65-F5344CB8AC3E}">
        <p14:creationId xmlns:p14="http://schemas.microsoft.com/office/powerpoint/2010/main" val="68829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C5CC-02D9-8346-5768-114EAE798603}"/>
              </a:ext>
            </a:extLst>
          </p:cNvPr>
          <p:cNvSpPr>
            <a:spLocks noGrp="1"/>
          </p:cNvSpPr>
          <p:nvPr>
            <p:ph type="title"/>
          </p:nvPr>
        </p:nvSpPr>
        <p:spPr>
          <a:xfrm>
            <a:off x="429230" y="720836"/>
            <a:ext cx="3388120" cy="892810"/>
          </a:xfrm>
        </p:spPr>
        <p:txBody>
          <a:bodyPr/>
          <a:lstStyle/>
          <a:p>
            <a:r>
              <a:rPr lang="en-IN" dirty="0"/>
              <a:t>observations:</a:t>
            </a:r>
          </a:p>
        </p:txBody>
      </p:sp>
      <p:sp>
        <p:nvSpPr>
          <p:cNvPr id="3" name="Content Placeholder 2">
            <a:extLst>
              <a:ext uri="{FF2B5EF4-FFF2-40B4-BE49-F238E27FC236}">
                <a16:creationId xmlns:a16="http://schemas.microsoft.com/office/drawing/2014/main" id="{9850B0E4-0AB4-B557-1CCD-AEEE23BFA840}"/>
              </a:ext>
            </a:extLst>
          </p:cNvPr>
          <p:cNvSpPr>
            <a:spLocks noGrp="1"/>
          </p:cNvSpPr>
          <p:nvPr>
            <p:ph idx="1"/>
          </p:nvPr>
        </p:nvSpPr>
        <p:spPr>
          <a:xfrm>
            <a:off x="294759" y="2485645"/>
            <a:ext cx="6366018" cy="3101983"/>
          </a:xfrm>
        </p:spPr>
        <p:txBody>
          <a:bodyPr/>
          <a:lstStyle/>
          <a:p>
            <a:r>
              <a:rPr lang="en-US" dirty="0">
                <a:latin typeface="Poppins" panose="00000500000000000000" pitchFamily="2" charset="0"/>
                <a:cs typeface="Poppins" panose="00000500000000000000" pitchFamily="2" charset="0"/>
              </a:rPr>
              <a:t>We can observe that the distances between bottom ends of tapers is nearly same.</a:t>
            </a:r>
          </a:p>
          <a:p>
            <a:r>
              <a:rPr lang="en-US" dirty="0">
                <a:latin typeface="Poppins" panose="00000500000000000000" pitchFamily="2" charset="0"/>
                <a:cs typeface="Poppins" panose="00000500000000000000" pitchFamily="2" charset="0"/>
              </a:rPr>
              <a:t>Where as the distance between top ends of tapers is not same.</a:t>
            </a:r>
          </a:p>
          <a:p>
            <a:r>
              <a:rPr lang="en-US" dirty="0">
                <a:latin typeface="Poppins" panose="00000500000000000000" pitchFamily="2" charset="0"/>
                <a:cs typeface="Poppins" panose="00000500000000000000" pitchFamily="2" charset="0"/>
              </a:rPr>
              <a:t>The distance to be travelled by the wire is reduced to some micrometers by which machine loses it's accuracy.</a:t>
            </a:r>
          </a:p>
          <a:p>
            <a:r>
              <a:rPr lang="en-US" dirty="0">
                <a:latin typeface="Poppins" panose="00000500000000000000" pitchFamily="2" charset="0"/>
                <a:cs typeface="Poppins" panose="00000500000000000000" pitchFamily="2" charset="0"/>
              </a:rPr>
              <a:t>We can also see a golden brown surface occurring near the tapers which is heat affected zone.</a:t>
            </a:r>
            <a:endParaRPr lang="en-IN" dirty="0">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BD65EAA5-6B93-CE02-B2DD-B758E2BD8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123" y="2813716"/>
            <a:ext cx="4796118" cy="2332025"/>
          </a:xfrm>
          <a:prstGeom prst="rect">
            <a:avLst/>
          </a:prstGeom>
        </p:spPr>
      </p:pic>
      <p:pic>
        <p:nvPicPr>
          <p:cNvPr id="6" name="Voice 018_sd">
            <a:hlinkClick r:id="" action="ppaction://media"/>
            <a:extLst>
              <a:ext uri="{FF2B5EF4-FFF2-40B4-BE49-F238E27FC236}">
                <a16:creationId xmlns:a16="http://schemas.microsoft.com/office/drawing/2014/main" id="{A9165C94-9BB2-4573-BD80-B99D931BDB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86278" y="5730502"/>
            <a:ext cx="487363" cy="487363"/>
          </a:xfrm>
          <a:prstGeom prst="rect">
            <a:avLst/>
          </a:prstGeom>
        </p:spPr>
      </p:pic>
    </p:spTree>
    <p:extLst>
      <p:ext uri="{BB962C8B-B14F-4D97-AF65-F5344CB8AC3E}">
        <p14:creationId xmlns:p14="http://schemas.microsoft.com/office/powerpoint/2010/main" val="407913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474B-8190-1DB7-709C-A0503ADF45AD}"/>
              </a:ext>
            </a:extLst>
          </p:cNvPr>
          <p:cNvSpPr>
            <a:spLocks noGrp="1"/>
          </p:cNvSpPr>
          <p:nvPr>
            <p:ph type="title"/>
          </p:nvPr>
        </p:nvSpPr>
        <p:spPr>
          <a:xfrm>
            <a:off x="493059" y="4141694"/>
            <a:ext cx="3339890" cy="717176"/>
          </a:xfrm>
        </p:spPr>
        <p:txBody>
          <a:bodyPr>
            <a:normAutofit fontScale="90000"/>
          </a:bodyPr>
          <a:lstStyle/>
          <a:p>
            <a:r>
              <a:rPr lang="en-IN" dirty="0"/>
              <a:t>Thank you</a:t>
            </a:r>
          </a:p>
        </p:txBody>
      </p:sp>
      <p:sp>
        <p:nvSpPr>
          <p:cNvPr id="3" name="Content Placeholder 2">
            <a:extLst>
              <a:ext uri="{FF2B5EF4-FFF2-40B4-BE49-F238E27FC236}">
                <a16:creationId xmlns:a16="http://schemas.microsoft.com/office/drawing/2014/main" id="{0020D06A-7916-C909-A174-9C4A2C76FBCB}"/>
              </a:ext>
            </a:extLst>
          </p:cNvPr>
          <p:cNvSpPr>
            <a:spLocks noGrp="1"/>
          </p:cNvSpPr>
          <p:nvPr>
            <p:ph idx="1"/>
          </p:nvPr>
        </p:nvSpPr>
        <p:spPr>
          <a:xfrm>
            <a:off x="0" y="0"/>
            <a:ext cx="12192000" cy="6858000"/>
          </a:xfrm>
        </p:spPr>
        <p:txBody>
          <a:bodyPr/>
          <a:lstStyle/>
          <a:p>
            <a:endParaRPr lang="en-IN" dirty="0"/>
          </a:p>
        </p:txBody>
      </p:sp>
      <p:sp>
        <p:nvSpPr>
          <p:cNvPr id="6" name="TextBox 5">
            <a:extLst>
              <a:ext uri="{FF2B5EF4-FFF2-40B4-BE49-F238E27FC236}">
                <a16:creationId xmlns:a16="http://schemas.microsoft.com/office/drawing/2014/main" id="{36808639-D6DE-8E4A-913A-826FC8A61567}"/>
              </a:ext>
            </a:extLst>
          </p:cNvPr>
          <p:cNvSpPr txBox="1"/>
          <p:nvPr/>
        </p:nvSpPr>
        <p:spPr>
          <a:xfrm>
            <a:off x="0" y="0"/>
            <a:ext cx="12192000" cy="6858000"/>
          </a:xfrm>
          <a:prstGeom prst="rect">
            <a:avLst/>
          </a:prstGeom>
          <a:solidFill>
            <a:srgbClr val="B55505"/>
          </a:solidFill>
        </p:spPr>
        <p:txBody>
          <a:bodyPr wrap="square" rtlCol="0">
            <a:spAutoFit/>
          </a:bodyPr>
          <a:lstStyle/>
          <a:p>
            <a:endParaRPr lang="en-IN" dirty="0"/>
          </a:p>
        </p:txBody>
      </p:sp>
      <p:sp>
        <p:nvSpPr>
          <p:cNvPr id="7" name="Title 1">
            <a:extLst>
              <a:ext uri="{FF2B5EF4-FFF2-40B4-BE49-F238E27FC236}">
                <a16:creationId xmlns:a16="http://schemas.microsoft.com/office/drawing/2014/main" id="{878408B0-6638-F341-CA3C-71A2D0420D59}"/>
              </a:ext>
            </a:extLst>
          </p:cNvPr>
          <p:cNvSpPr txBox="1">
            <a:spLocks/>
          </p:cNvSpPr>
          <p:nvPr/>
        </p:nvSpPr>
        <p:spPr>
          <a:xfrm>
            <a:off x="3541058" y="2465292"/>
            <a:ext cx="4602841" cy="1470213"/>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IN" dirty="0"/>
              <a:t>Thank you</a:t>
            </a:r>
          </a:p>
        </p:txBody>
      </p:sp>
    </p:spTree>
    <p:extLst>
      <p:ext uri="{BB962C8B-B14F-4D97-AF65-F5344CB8AC3E}">
        <p14:creationId xmlns:p14="http://schemas.microsoft.com/office/powerpoint/2010/main" val="16774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B64C-090C-7D2C-7E31-CE70F03B7C7D}"/>
              </a:ext>
            </a:extLst>
          </p:cNvPr>
          <p:cNvSpPr>
            <a:spLocks noGrp="1"/>
          </p:cNvSpPr>
          <p:nvPr>
            <p:ph type="title"/>
          </p:nvPr>
        </p:nvSpPr>
        <p:spPr>
          <a:xfrm>
            <a:off x="216816" y="587620"/>
            <a:ext cx="3098339" cy="810874"/>
          </a:xfrm>
        </p:spPr>
        <p:txBody>
          <a:bodyPr>
            <a:normAutofit/>
          </a:bodyPr>
          <a:lstStyle/>
          <a:p>
            <a:r>
              <a:rPr lang="en-IN" dirty="0"/>
              <a:t>CONTENTS:</a:t>
            </a:r>
          </a:p>
        </p:txBody>
      </p:sp>
      <p:sp>
        <p:nvSpPr>
          <p:cNvPr id="3" name="Content Placeholder 2">
            <a:extLst>
              <a:ext uri="{FF2B5EF4-FFF2-40B4-BE49-F238E27FC236}">
                <a16:creationId xmlns:a16="http://schemas.microsoft.com/office/drawing/2014/main" id="{BB9C4A65-5169-23E5-4BC2-94E037E8E723}"/>
              </a:ext>
            </a:extLst>
          </p:cNvPr>
          <p:cNvSpPr>
            <a:spLocks noGrp="1"/>
          </p:cNvSpPr>
          <p:nvPr>
            <p:ph idx="1"/>
          </p:nvPr>
        </p:nvSpPr>
        <p:spPr>
          <a:xfrm>
            <a:off x="518012" y="2198896"/>
            <a:ext cx="9451817" cy="4071484"/>
          </a:xfrm>
        </p:spPr>
        <p:txBody>
          <a:bodyPr>
            <a:normAutofit/>
          </a:bodyPr>
          <a:lstStyle/>
          <a:p>
            <a:r>
              <a:rPr lang="en-IN" sz="2400" dirty="0"/>
              <a:t>Introduction</a:t>
            </a:r>
          </a:p>
          <a:p>
            <a:r>
              <a:rPr lang="en-IN" sz="2400" dirty="0"/>
              <a:t>Theory</a:t>
            </a:r>
          </a:p>
          <a:p>
            <a:r>
              <a:rPr lang="en-IN" sz="2400" dirty="0"/>
              <a:t>Procedure</a:t>
            </a:r>
          </a:p>
          <a:p>
            <a:r>
              <a:rPr lang="en-IN" sz="2400" dirty="0"/>
              <a:t>Results</a:t>
            </a:r>
          </a:p>
          <a:p>
            <a:r>
              <a:rPr lang="en-IN" sz="2400" dirty="0"/>
              <a:t>Observations</a:t>
            </a:r>
          </a:p>
          <a:p>
            <a:pPr marL="0" indent="0">
              <a:buNone/>
            </a:pPr>
            <a:endParaRPr lang="en-IN" sz="2400" dirty="0"/>
          </a:p>
        </p:txBody>
      </p:sp>
      <p:pic>
        <p:nvPicPr>
          <p:cNvPr id="4" name="Voice 004_sd">
            <a:hlinkClick r:id="" action="ppaction://media"/>
            <a:extLst>
              <a:ext uri="{FF2B5EF4-FFF2-40B4-BE49-F238E27FC236}">
                <a16:creationId xmlns:a16="http://schemas.microsoft.com/office/drawing/2014/main" id="{B022C486-A1FD-CDFA-18A4-3D72692905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25843" y="6124948"/>
            <a:ext cx="487363" cy="487363"/>
          </a:xfrm>
          <a:prstGeom prst="rect">
            <a:avLst/>
          </a:prstGeom>
        </p:spPr>
      </p:pic>
    </p:spTree>
    <p:extLst>
      <p:ext uri="{BB962C8B-B14F-4D97-AF65-F5344CB8AC3E}">
        <p14:creationId xmlns:p14="http://schemas.microsoft.com/office/powerpoint/2010/main" val="316538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EE34-C709-5D4E-B242-B9B5367ECC25}"/>
              </a:ext>
            </a:extLst>
          </p:cNvPr>
          <p:cNvSpPr>
            <a:spLocks noGrp="1"/>
          </p:cNvSpPr>
          <p:nvPr>
            <p:ph type="title"/>
          </p:nvPr>
        </p:nvSpPr>
        <p:spPr>
          <a:xfrm>
            <a:off x="295465" y="604888"/>
            <a:ext cx="3531784" cy="750986"/>
          </a:xfrm>
        </p:spPr>
        <p:txBody>
          <a:bodyPr/>
          <a:lstStyle/>
          <a:p>
            <a:r>
              <a:rPr lang="en-IN" dirty="0"/>
              <a:t>INTRODUCTION:</a:t>
            </a:r>
          </a:p>
        </p:txBody>
      </p:sp>
      <p:sp>
        <p:nvSpPr>
          <p:cNvPr id="3" name="Content Placeholder 2">
            <a:extLst>
              <a:ext uri="{FF2B5EF4-FFF2-40B4-BE49-F238E27FC236}">
                <a16:creationId xmlns:a16="http://schemas.microsoft.com/office/drawing/2014/main" id="{9DDAF23C-6D50-D117-2577-C3663529F63A}"/>
              </a:ext>
            </a:extLst>
          </p:cNvPr>
          <p:cNvSpPr>
            <a:spLocks noGrp="1"/>
          </p:cNvSpPr>
          <p:nvPr>
            <p:ph idx="1"/>
          </p:nvPr>
        </p:nvSpPr>
        <p:spPr>
          <a:xfrm>
            <a:off x="119531" y="2059251"/>
            <a:ext cx="7729728" cy="4588373"/>
          </a:xfrm>
        </p:spPr>
        <p:txBody>
          <a:bodyPr>
            <a:normAutofit/>
          </a:bodyPr>
          <a:lstStyle/>
          <a:p>
            <a:r>
              <a:rPr lang="en-IN" sz="1800" dirty="0">
                <a:solidFill>
                  <a:srgbClr val="000000"/>
                </a:solidFill>
                <a:effectLst/>
                <a:latin typeface="Poppins" panose="00000500000000000000" pitchFamily="2" charset="0"/>
                <a:ea typeface="Calibri" panose="020F0502020204030204" pitchFamily="34" charset="0"/>
              </a:rPr>
              <a:t>Manufacturers often turn to electrical discharge machining (EDM) whenever traditional machining methods reach their limit. The EDM process involves using thermal energy to remove excess material from an object, creating the required shape for a task. </a:t>
            </a:r>
          </a:p>
          <a:p>
            <a:r>
              <a:rPr lang="en-IN" sz="1800" dirty="0">
                <a:solidFill>
                  <a:srgbClr val="000000"/>
                </a:solidFill>
                <a:effectLst/>
                <a:latin typeface="Poppins" panose="00000500000000000000" pitchFamily="2" charset="0"/>
                <a:ea typeface="Times New Roman" panose="02020603050405020304" pitchFamily="18" charset="0"/>
              </a:rPr>
              <a:t>EDM is similar to processes such as laser cutting. It does not require or use mechanical force to remove the excess material. This is why many people consider it to be a non-traditional manufacturing process. This process helps in molding and tooling for a wide range of industries. </a:t>
            </a:r>
          </a:p>
          <a:p>
            <a:r>
              <a:rPr lang="en-IN" dirty="0">
                <a:solidFill>
                  <a:srgbClr val="000000"/>
                </a:solidFill>
                <a:latin typeface="Poppins" panose="00000500000000000000" pitchFamily="2" charset="0"/>
                <a:ea typeface="Times New Roman" panose="02020603050405020304" pitchFamily="18" charset="0"/>
              </a:rPr>
              <a:t>There are different type of EDM processes. In our project we used wire EDM.</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descr="illustration of the positive and negative charges of the edm process">
            <a:extLst>
              <a:ext uri="{FF2B5EF4-FFF2-40B4-BE49-F238E27FC236}">
                <a16:creationId xmlns:a16="http://schemas.microsoft.com/office/drawing/2014/main" id="{E134AC0D-9FB4-EA2F-BD75-149DC3FB1F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38644" y="2019817"/>
            <a:ext cx="3933825" cy="3572510"/>
          </a:xfrm>
          <a:prstGeom prst="rect">
            <a:avLst/>
          </a:prstGeom>
          <a:noFill/>
          <a:ln>
            <a:noFill/>
          </a:ln>
        </p:spPr>
      </p:pic>
      <p:pic>
        <p:nvPicPr>
          <p:cNvPr id="5" name="Voice 007_sd">
            <a:hlinkClick r:id="" action="ppaction://media"/>
            <a:extLst>
              <a:ext uri="{FF2B5EF4-FFF2-40B4-BE49-F238E27FC236}">
                <a16:creationId xmlns:a16="http://schemas.microsoft.com/office/drawing/2014/main" id="{7A719D9B-836B-1C0C-1133-9AD69B8429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170" y="5909796"/>
            <a:ext cx="487363" cy="487363"/>
          </a:xfrm>
          <a:prstGeom prst="rect">
            <a:avLst/>
          </a:prstGeom>
        </p:spPr>
      </p:pic>
    </p:spTree>
    <p:extLst>
      <p:ext uri="{BB962C8B-B14F-4D97-AF65-F5344CB8AC3E}">
        <p14:creationId xmlns:p14="http://schemas.microsoft.com/office/powerpoint/2010/main" val="279228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36F7-3FA8-806D-FAB7-98CFC0C59CE4}"/>
              </a:ext>
            </a:extLst>
          </p:cNvPr>
          <p:cNvSpPr>
            <a:spLocks noGrp="1"/>
          </p:cNvSpPr>
          <p:nvPr>
            <p:ph type="title"/>
          </p:nvPr>
        </p:nvSpPr>
        <p:spPr>
          <a:xfrm>
            <a:off x="424207" y="342523"/>
            <a:ext cx="1966934" cy="775450"/>
          </a:xfrm>
        </p:spPr>
        <p:txBody>
          <a:bodyPr/>
          <a:lstStyle/>
          <a:p>
            <a:r>
              <a:rPr lang="en-IN" dirty="0"/>
              <a:t>THEORY:</a:t>
            </a:r>
          </a:p>
        </p:txBody>
      </p:sp>
      <p:sp>
        <p:nvSpPr>
          <p:cNvPr id="3" name="Content Placeholder 2">
            <a:extLst>
              <a:ext uri="{FF2B5EF4-FFF2-40B4-BE49-F238E27FC236}">
                <a16:creationId xmlns:a16="http://schemas.microsoft.com/office/drawing/2014/main" id="{5D8B5776-020A-DF89-2034-46E55B102E20}"/>
              </a:ext>
            </a:extLst>
          </p:cNvPr>
          <p:cNvSpPr>
            <a:spLocks noGrp="1"/>
          </p:cNvSpPr>
          <p:nvPr>
            <p:ph idx="1"/>
          </p:nvPr>
        </p:nvSpPr>
        <p:spPr>
          <a:xfrm>
            <a:off x="347329" y="1546759"/>
            <a:ext cx="7729728" cy="4656840"/>
          </a:xfrm>
        </p:spPr>
        <p:txBody>
          <a:bodyPr>
            <a:normAutofit lnSpcReduction="10000"/>
          </a:bodyPr>
          <a:lstStyle/>
          <a:p>
            <a:r>
              <a:rPr lang="en-US" sz="2000" b="0" i="0" dirty="0">
                <a:solidFill>
                  <a:schemeClr val="tx1"/>
                </a:solidFill>
                <a:effectLst/>
                <a:latin typeface="Poppins" panose="00000500000000000000" pitchFamily="2" charset="0"/>
                <a:cs typeface="Poppins" panose="00000500000000000000" pitchFamily="2" charset="0"/>
              </a:rPr>
              <a:t>Wire electrical discharge machining (WEDM) uses a metallic wire to cut or shape a workpiece, often a conductive material, with a thin electrode wire that follows a precisely programmed path.</a:t>
            </a:r>
          </a:p>
          <a:p>
            <a:r>
              <a:rPr lang="en-US" sz="2000" b="0" i="0" dirty="0">
                <a:solidFill>
                  <a:schemeClr val="tx1"/>
                </a:solidFill>
                <a:effectLst/>
                <a:latin typeface="Poppins" panose="00000500000000000000" pitchFamily="2" charset="0"/>
                <a:cs typeface="Poppins" panose="00000500000000000000" pitchFamily="2" charset="0"/>
              </a:rPr>
              <a:t>During the wire cutting process there is no direct contact between the wire and the workpiece which allows for machining without causing any distortion in the path of the wire, or the shape of the material.</a:t>
            </a:r>
          </a:p>
          <a:p>
            <a:r>
              <a:rPr lang="en-US" sz="2000" b="0" i="0" dirty="0">
                <a:solidFill>
                  <a:schemeClr val="tx1"/>
                </a:solidFill>
                <a:effectLst/>
                <a:latin typeface="Poppins" panose="00000500000000000000" pitchFamily="2" charset="0"/>
                <a:cs typeface="Poppins" panose="00000500000000000000" pitchFamily="2" charset="0"/>
              </a:rPr>
              <a:t>To accomplish this, the wire is very rapidly charged to a desired voltage. The wire is also surrounded by deionized water.</a:t>
            </a:r>
            <a:endParaRPr lang="en-US" sz="2000" dirty="0">
              <a:solidFill>
                <a:schemeClr val="tx1"/>
              </a:solidFill>
              <a:latin typeface="Poppins" panose="00000500000000000000" pitchFamily="2" charset="0"/>
              <a:cs typeface="Poppins" panose="00000500000000000000" pitchFamily="2" charset="0"/>
            </a:endParaRPr>
          </a:p>
          <a:p>
            <a:r>
              <a:rPr lang="en-US" sz="2000" b="0" i="0" dirty="0">
                <a:solidFill>
                  <a:schemeClr val="tx1"/>
                </a:solidFill>
                <a:effectLst/>
                <a:latin typeface="Poppins" panose="00000500000000000000" pitchFamily="2" charset="0"/>
                <a:cs typeface="Poppins" panose="00000500000000000000" pitchFamily="2" charset="0"/>
              </a:rPr>
              <a:t>When the voltage reaches the correct level, a spark jumps the gap and melts a small portion of the work piece. The deionized water cools and flushes away the small particles from the gap.</a:t>
            </a:r>
            <a:endParaRPr lang="en-IN" sz="2000" dirty="0">
              <a:solidFill>
                <a:schemeClr val="tx1"/>
              </a:solidFill>
              <a:latin typeface="Poppins" panose="00000500000000000000" pitchFamily="2" charset="0"/>
              <a:cs typeface="Poppins" panose="00000500000000000000" pitchFamily="2" charset="0"/>
            </a:endParaRPr>
          </a:p>
        </p:txBody>
      </p:sp>
      <p:sp>
        <p:nvSpPr>
          <p:cNvPr id="4" name="Rectangle 1">
            <a:extLst>
              <a:ext uri="{FF2B5EF4-FFF2-40B4-BE49-F238E27FC236}">
                <a16:creationId xmlns:a16="http://schemas.microsoft.com/office/drawing/2014/main" id="{C362A67B-F33D-4FEE-C57B-09428CAF4F16}"/>
              </a:ext>
            </a:extLst>
          </p:cNvPr>
          <p:cNvSpPr>
            <a:spLocks noChangeArrowheads="1"/>
          </p:cNvSpPr>
          <p:nvPr/>
        </p:nvSpPr>
        <p:spPr bwMode="auto">
          <a:xfrm>
            <a:off x="9868768" y="29160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787878"/>
                </a:solidFill>
                <a:effectLst/>
                <a:latin typeface="soleto"/>
              </a:rPr>
              <a:t>Wire Cutting</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787878"/>
                </a:solidFill>
                <a:effectLst/>
                <a:latin typeface="soleto"/>
              </a:rPr>
              <a:t>  </a:t>
            </a:r>
            <a:r>
              <a:rPr kumimoji="0" lang="en-US" altLang="en-US" sz="22200" b="0" i="0" u="none" strike="noStrike" cap="none" normalizeH="0" baseline="0">
                <a:ln>
                  <a:noFill/>
                </a:ln>
                <a:solidFill>
                  <a:srgbClr val="787878"/>
                </a:solidFill>
                <a:effectLst/>
                <a:latin typeface="soleto"/>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descr="an illustration of the wire cutting process">
            <a:extLst>
              <a:ext uri="{FF2B5EF4-FFF2-40B4-BE49-F238E27FC236}">
                <a16:creationId xmlns:a16="http://schemas.microsoft.com/office/drawing/2014/main" id="{19EA331A-253C-48B2-FFA1-F12A58E22E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92" y="1666875"/>
            <a:ext cx="3619501" cy="3488785"/>
          </a:xfrm>
          <a:prstGeom prst="rect">
            <a:avLst/>
          </a:prstGeom>
          <a:noFill/>
          <a:extLst>
            <a:ext uri="{909E8E84-426E-40DD-AFC4-6F175D3DCCD1}">
              <a14:hiddenFill xmlns:a14="http://schemas.microsoft.com/office/drawing/2010/main">
                <a:solidFill>
                  <a:srgbClr val="FFFFFF"/>
                </a:solidFill>
              </a14:hiddenFill>
            </a:ext>
          </a:extLst>
        </p:spPr>
      </p:pic>
      <p:pic>
        <p:nvPicPr>
          <p:cNvPr id="5" name="Voice 008_sd">
            <a:hlinkClick r:id="" action="ppaction://media"/>
            <a:extLst>
              <a:ext uri="{FF2B5EF4-FFF2-40B4-BE49-F238E27FC236}">
                <a16:creationId xmlns:a16="http://schemas.microsoft.com/office/drawing/2014/main" id="{0CA96C41-57E4-9A20-AA2A-F8F2220B4D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25086" y="5716236"/>
            <a:ext cx="487363" cy="487363"/>
          </a:xfrm>
          <a:prstGeom prst="rect">
            <a:avLst/>
          </a:prstGeom>
        </p:spPr>
      </p:pic>
    </p:spTree>
    <p:extLst>
      <p:ext uri="{BB962C8B-B14F-4D97-AF65-F5344CB8AC3E}">
        <p14:creationId xmlns:p14="http://schemas.microsoft.com/office/powerpoint/2010/main" val="286412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3234EB0-8F64-0D86-C493-34F8B68FF98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790330" y="500142"/>
            <a:ext cx="2871999" cy="5486399"/>
          </a:xfrm>
        </p:spPr>
      </p:pic>
      <p:pic>
        <p:nvPicPr>
          <p:cNvPr id="13" name="Picture 12">
            <a:extLst>
              <a:ext uri="{FF2B5EF4-FFF2-40B4-BE49-F238E27FC236}">
                <a16:creationId xmlns:a16="http://schemas.microsoft.com/office/drawing/2014/main" id="{DF68676F-4746-4326-5622-6D9002BEC1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47" y="500142"/>
            <a:ext cx="5577048" cy="5486399"/>
          </a:xfrm>
          <a:prstGeom prst="rect">
            <a:avLst/>
          </a:prstGeom>
        </p:spPr>
      </p:pic>
      <p:sp>
        <p:nvSpPr>
          <p:cNvPr id="14" name="TextBox 13">
            <a:extLst>
              <a:ext uri="{FF2B5EF4-FFF2-40B4-BE49-F238E27FC236}">
                <a16:creationId xmlns:a16="http://schemas.microsoft.com/office/drawing/2014/main" id="{33BE969E-3323-EF53-05FF-0E8CDDCB2D81}"/>
              </a:ext>
            </a:extLst>
          </p:cNvPr>
          <p:cNvSpPr txBox="1"/>
          <p:nvPr/>
        </p:nvSpPr>
        <p:spPr>
          <a:xfrm>
            <a:off x="2725272" y="6293224"/>
            <a:ext cx="7180728" cy="369332"/>
          </a:xfrm>
          <a:prstGeom prst="rect">
            <a:avLst/>
          </a:prstGeom>
          <a:noFill/>
        </p:spPr>
        <p:txBody>
          <a:bodyPr wrap="square" rtlCol="0">
            <a:spAutoFit/>
          </a:bodyPr>
          <a:lstStyle/>
          <a:p>
            <a:r>
              <a:rPr lang="en-IN" dirty="0">
                <a:latin typeface="Poppins" panose="00000500000000000000" pitchFamily="2" charset="0"/>
                <a:cs typeface="Poppins" panose="00000500000000000000" pitchFamily="2" charset="0"/>
              </a:rPr>
              <a:t>Wire EDM apparatus in Mechanical Workshop, IITG.</a:t>
            </a:r>
          </a:p>
        </p:txBody>
      </p:sp>
      <p:pic>
        <p:nvPicPr>
          <p:cNvPr id="16" name="Voice 009_sd">
            <a:hlinkClick r:id="" action="ppaction://media"/>
            <a:extLst>
              <a:ext uri="{FF2B5EF4-FFF2-40B4-BE49-F238E27FC236}">
                <a16:creationId xmlns:a16="http://schemas.microsoft.com/office/drawing/2014/main" id="{254D9A28-CCA1-3078-F947-2DC61664DC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5754" y="5499178"/>
            <a:ext cx="487363" cy="487363"/>
          </a:xfrm>
          <a:prstGeom prst="rect">
            <a:avLst/>
          </a:prstGeom>
        </p:spPr>
      </p:pic>
    </p:spTree>
    <p:extLst>
      <p:ext uri="{BB962C8B-B14F-4D97-AF65-F5344CB8AC3E}">
        <p14:creationId xmlns:p14="http://schemas.microsoft.com/office/powerpoint/2010/main" val="229606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A440-6874-47A9-EA62-C81002F7E907}"/>
              </a:ext>
            </a:extLst>
          </p:cNvPr>
          <p:cNvSpPr>
            <a:spLocks noGrp="1"/>
          </p:cNvSpPr>
          <p:nvPr>
            <p:ph type="title"/>
          </p:nvPr>
        </p:nvSpPr>
        <p:spPr>
          <a:xfrm>
            <a:off x="431419" y="346866"/>
            <a:ext cx="2900188" cy="939522"/>
          </a:xfrm>
        </p:spPr>
        <p:txBody>
          <a:bodyPr>
            <a:normAutofit/>
          </a:bodyPr>
          <a:lstStyle/>
          <a:p>
            <a:r>
              <a:rPr lang="en-IN" dirty="0"/>
              <a:t>PROCEDURE:</a:t>
            </a:r>
          </a:p>
        </p:txBody>
      </p:sp>
      <p:sp>
        <p:nvSpPr>
          <p:cNvPr id="3" name="Content Placeholder 2">
            <a:extLst>
              <a:ext uri="{FF2B5EF4-FFF2-40B4-BE49-F238E27FC236}">
                <a16:creationId xmlns:a16="http://schemas.microsoft.com/office/drawing/2014/main" id="{1FDC5B09-65EE-D9CD-48CF-3FCC65626BB4}"/>
              </a:ext>
            </a:extLst>
          </p:cNvPr>
          <p:cNvSpPr>
            <a:spLocks noGrp="1"/>
          </p:cNvSpPr>
          <p:nvPr>
            <p:ph idx="1"/>
          </p:nvPr>
        </p:nvSpPr>
        <p:spPr>
          <a:xfrm>
            <a:off x="2015983" y="1490462"/>
            <a:ext cx="7729728" cy="3101983"/>
          </a:xfrm>
        </p:spPr>
        <p:txBody>
          <a:bodyPr/>
          <a:lstStyle/>
          <a:p>
            <a:r>
              <a:rPr lang="en-IN" dirty="0">
                <a:latin typeface="Poppins" panose="00000500000000000000" pitchFamily="2" charset="0"/>
                <a:cs typeface="Poppins" panose="00000500000000000000" pitchFamily="2" charset="0"/>
              </a:rPr>
              <a:t>We selected a workpiece of [ 70.3×40.25×1.06 ]mm dimensions and of stainless steel material which is shown below.</a:t>
            </a:r>
          </a:p>
        </p:txBody>
      </p:sp>
      <p:pic>
        <p:nvPicPr>
          <p:cNvPr id="5" name="Picture 4">
            <a:extLst>
              <a:ext uri="{FF2B5EF4-FFF2-40B4-BE49-F238E27FC236}">
                <a16:creationId xmlns:a16="http://schemas.microsoft.com/office/drawing/2014/main" id="{E4B117FD-93DF-F8AA-66A7-4C706FA8F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718" y="2384612"/>
            <a:ext cx="4016188" cy="4222376"/>
          </a:xfrm>
          <a:prstGeom prst="rect">
            <a:avLst/>
          </a:prstGeom>
        </p:spPr>
      </p:pic>
      <p:pic>
        <p:nvPicPr>
          <p:cNvPr id="6" name="Voice 010_sd">
            <a:hlinkClick r:id="" action="ppaction://media"/>
            <a:extLst>
              <a:ext uri="{FF2B5EF4-FFF2-40B4-BE49-F238E27FC236}">
                <a16:creationId xmlns:a16="http://schemas.microsoft.com/office/drawing/2014/main" id="{AA1D7A20-ECCD-4FE8-6010-86C3892D06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87666" y="5569137"/>
            <a:ext cx="487363" cy="487363"/>
          </a:xfrm>
          <a:prstGeom prst="rect">
            <a:avLst/>
          </a:prstGeom>
        </p:spPr>
      </p:pic>
    </p:spTree>
    <p:extLst>
      <p:ext uri="{BB962C8B-B14F-4D97-AF65-F5344CB8AC3E}">
        <p14:creationId xmlns:p14="http://schemas.microsoft.com/office/powerpoint/2010/main" val="212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9F4C87-295E-2D5D-9AE5-218BE45810D5}"/>
              </a:ext>
            </a:extLst>
          </p:cNvPr>
          <p:cNvSpPr>
            <a:spLocks noGrp="1"/>
          </p:cNvSpPr>
          <p:nvPr>
            <p:ph idx="1"/>
          </p:nvPr>
        </p:nvSpPr>
        <p:spPr>
          <a:xfrm>
            <a:off x="383726" y="1711388"/>
            <a:ext cx="7729728" cy="3101983"/>
          </a:xfrm>
        </p:spPr>
        <p:txBody>
          <a:bodyPr/>
          <a:lstStyle/>
          <a:p>
            <a:r>
              <a:rPr lang="en-IN" dirty="0">
                <a:latin typeface="Poppins" panose="00000500000000000000" pitchFamily="2" charset="0"/>
                <a:cs typeface="Poppins" panose="00000500000000000000" pitchFamily="2" charset="0"/>
              </a:rPr>
              <a:t>In order to perform the machining one should make a CAD model of the required mold.</a:t>
            </a:r>
          </a:p>
          <a:p>
            <a:r>
              <a:rPr lang="en-IN" dirty="0">
                <a:latin typeface="Poppins" panose="00000500000000000000" pitchFamily="2" charset="0"/>
                <a:cs typeface="Poppins" panose="00000500000000000000" pitchFamily="2" charset="0"/>
              </a:rPr>
              <a:t>The CAD model shows the wire the path to be followed.</a:t>
            </a:r>
          </a:p>
        </p:txBody>
      </p:sp>
      <p:sp>
        <p:nvSpPr>
          <p:cNvPr id="4" name="Title 1">
            <a:extLst>
              <a:ext uri="{FF2B5EF4-FFF2-40B4-BE49-F238E27FC236}">
                <a16:creationId xmlns:a16="http://schemas.microsoft.com/office/drawing/2014/main" id="{DBCE4623-F7E9-96A0-5800-737756AB7DEC}"/>
              </a:ext>
            </a:extLst>
          </p:cNvPr>
          <p:cNvSpPr txBox="1">
            <a:spLocks/>
          </p:cNvSpPr>
          <p:nvPr/>
        </p:nvSpPr>
        <p:spPr>
          <a:xfrm>
            <a:off x="383726" y="569063"/>
            <a:ext cx="2900188" cy="739783"/>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lnSpcReduction="1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IN" dirty="0"/>
              <a:t>PROCEDURE:</a:t>
            </a:r>
          </a:p>
        </p:txBody>
      </p:sp>
      <p:pic>
        <p:nvPicPr>
          <p:cNvPr id="5" name="Picture 4">
            <a:extLst>
              <a:ext uri="{FF2B5EF4-FFF2-40B4-BE49-F238E27FC236}">
                <a16:creationId xmlns:a16="http://schemas.microsoft.com/office/drawing/2014/main" id="{5E351F4C-C64E-53CC-88CF-CF22F4F36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890" y="3470889"/>
            <a:ext cx="11144220" cy="2768742"/>
          </a:xfrm>
          <a:prstGeom prst="rect">
            <a:avLst/>
          </a:prstGeom>
        </p:spPr>
      </p:pic>
      <p:pic>
        <p:nvPicPr>
          <p:cNvPr id="6" name="Voice 011_sd">
            <a:hlinkClick r:id="" action="ppaction://media"/>
            <a:extLst>
              <a:ext uri="{FF2B5EF4-FFF2-40B4-BE49-F238E27FC236}">
                <a16:creationId xmlns:a16="http://schemas.microsoft.com/office/drawing/2014/main" id="{96383347-D9DE-FBF6-E419-1551245144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74537" y="6239631"/>
            <a:ext cx="487363" cy="487363"/>
          </a:xfrm>
          <a:prstGeom prst="rect">
            <a:avLst/>
          </a:prstGeom>
        </p:spPr>
      </p:pic>
    </p:spTree>
    <p:extLst>
      <p:ext uri="{BB962C8B-B14F-4D97-AF65-F5344CB8AC3E}">
        <p14:creationId xmlns:p14="http://schemas.microsoft.com/office/powerpoint/2010/main" val="306493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986A64-6F10-0CBC-5FBC-9149AAF03E15}"/>
              </a:ext>
            </a:extLst>
          </p:cNvPr>
          <p:cNvSpPr>
            <a:spLocks noGrp="1"/>
          </p:cNvSpPr>
          <p:nvPr>
            <p:ph idx="1"/>
          </p:nvPr>
        </p:nvSpPr>
        <p:spPr>
          <a:xfrm>
            <a:off x="1935301" y="2270490"/>
            <a:ext cx="7729728" cy="3673110"/>
          </a:xfrm>
        </p:spPr>
        <p:txBody>
          <a:bodyPr>
            <a:normAutofit/>
          </a:bodyPr>
          <a:lstStyle/>
          <a:p>
            <a:r>
              <a:rPr lang="en-IN" dirty="0">
                <a:latin typeface="Poppins" panose="00000500000000000000" pitchFamily="2" charset="0"/>
                <a:cs typeface="Poppins" panose="00000500000000000000" pitchFamily="2" charset="0"/>
              </a:rPr>
              <a:t>After giving input of the CAD model we’ll install the wire.</a:t>
            </a:r>
          </a:p>
          <a:p>
            <a:r>
              <a:rPr lang="en-IN" dirty="0">
                <a:latin typeface="Poppins" panose="00000500000000000000" pitchFamily="2" charset="0"/>
                <a:cs typeface="Poppins" panose="00000500000000000000" pitchFamily="2" charset="0"/>
              </a:rPr>
              <a:t>Next, fix the workpiece to the vice.</a:t>
            </a:r>
          </a:p>
          <a:p>
            <a:r>
              <a:rPr lang="en-IN" dirty="0">
                <a:latin typeface="Poppins" panose="00000500000000000000" pitchFamily="2" charset="0"/>
                <a:cs typeface="Poppins" panose="00000500000000000000" pitchFamily="2" charset="0"/>
              </a:rPr>
              <a:t>Now adjust the machine settings.</a:t>
            </a:r>
          </a:p>
          <a:p>
            <a:r>
              <a:rPr lang="en-IN" dirty="0">
                <a:latin typeface="Poppins" panose="00000500000000000000" pitchFamily="2" charset="0"/>
                <a:cs typeface="Poppins" panose="00000500000000000000" pitchFamily="2" charset="0"/>
              </a:rPr>
              <a:t>Once the EDM machine is setup the cutting process will begin.</a:t>
            </a:r>
          </a:p>
          <a:p>
            <a:r>
              <a:rPr lang="en-IN" dirty="0">
                <a:latin typeface="Poppins" panose="00000500000000000000" pitchFamily="2" charset="0"/>
                <a:cs typeface="Poppins" panose="00000500000000000000" pitchFamily="2" charset="0"/>
              </a:rPr>
              <a:t>The wire is fed through the material and electric current is passed through that material creating sparks that erode the material.</a:t>
            </a:r>
          </a:p>
          <a:p>
            <a:r>
              <a:rPr lang="en-IN" dirty="0">
                <a:latin typeface="Poppins" panose="00000500000000000000" pitchFamily="2" charset="0"/>
                <a:cs typeface="Poppins" panose="00000500000000000000" pitchFamily="2" charset="0"/>
              </a:rPr>
              <a:t>As the machining is done dielectric fluid i.e. water will flow from the top in order to produce smooth finishing and removing of debris.  </a:t>
            </a:r>
          </a:p>
          <a:p>
            <a:endParaRPr lang="en-IN" dirty="0">
              <a:latin typeface="Poppins" panose="00000500000000000000" pitchFamily="2" charset="0"/>
              <a:cs typeface="Poppins" panose="00000500000000000000" pitchFamily="2" charset="0"/>
            </a:endParaRPr>
          </a:p>
        </p:txBody>
      </p:sp>
      <p:sp>
        <p:nvSpPr>
          <p:cNvPr id="4" name="Title 1">
            <a:extLst>
              <a:ext uri="{FF2B5EF4-FFF2-40B4-BE49-F238E27FC236}">
                <a16:creationId xmlns:a16="http://schemas.microsoft.com/office/drawing/2014/main" id="{07BD0165-E560-B1D8-C74A-56A657B8D567}"/>
              </a:ext>
            </a:extLst>
          </p:cNvPr>
          <p:cNvSpPr>
            <a:spLocks noGrp="1"/>
          </p:cNvSpPr>
          <p:nvPr>
            <p:ph type="title"/>
          </p:nvPr>
        </p:nvSpPr>
        <p:spPr>
          <a:xfrm>
            <a:off x="831962" y="759242"/>
            <a:ext cx="2900188" cy="939522"/>
          </a:xfrm>
        </p:spPr>
        <p:txBody>
          <a:bodyPr>
            <a:normAutofit/>
          </a:bodyPr>
          <a:lstStyle/>
          <a:p>
            <a:r>
              <a:rPr lang="en-IN" dirty="0"/>
              <a:t>PROCEDURE:</a:t>
            </a:r>
          </a:p>
        </p:txBody>
      </p:sp>
      <p:pic>
        <p:nvPicPr>
          <p:cNvPr id="2" name="Voice 012_sd">
            <a:hlinkClick r:id="" action="ppaction://media"/>
            <a:extLst>
              <a:ext uri="{FF2B5EF4-FFF2-40B4-BE49-F238E27FC236}">
                <a16:creationId xmlns:a16="http://schemas.microsoft.com/office/drawing/2014/main" id="{86B3F71B-CF97-F0FE-5BC9-72C99321F7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44866" y="5604996"/>
            <a:ext cx="487363" cy="487363"/>
          </a:xfrm>
          <a:prstGeom prst="rect">
            <a:avLst/>
          </a:prstGeom>
        </p:spPr>
      </p:pic>
    </p:spTree>
    <p:extLst>
      <p:ext uri="{BB962C8B-B14F-4D97-AF65-F5344CB8AC3E}">
        <p14:creationId xmlns:p14="http://schemas.microsoft.com/office/powerpoint/2010/main" val="138619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2B124B-739D-8B80-4F50-BE4B56D0704F}"/>
              </a:ext>
            </a:extLst>
          </p:cNvPr>
          <p:cNvSpPr>
            <a:spLocks noGrp="1"/>
          </p:cNvSpPr>
          <p:nvPr>
            <p:ph idx="1"/>
          </p:nvPr>
        </p:nvSpPr>
        <p:spPr>
          <a:xfrm>
            <a:off x="3575842" y="6302188"/>
            <a:ext cx="7729728" cy="3095439"/>
          </a:xfrm>
        </p:spPr>
        <p:txBody>
          <a:bodyPr/>
          <a:lstStyle/>
          <a:p>
            <a:pPr marL="0" indent="0">
              <a:buNone/>
            </a:pPr>
            <a:r>
              <a:rPr lang="en-IN" dirty="0">
                <a:latin typeface="Poppins" panose="00000500000000000000" pitchFamily="2" charset="0"/>
                <a:cs typeface="Poppins" panose="00000500000000000000" pitchFamily="2" charset="0"/>
              </a:rPr>
              <a:t>Video of the machining process.</a:t>
            </a:r>
          </a:p>
        </p:txBody>
      </p:sp>
      <p:sp>
        <p:nvSpPr>
          <p:cNvPr id="4" name="Title 1">
            <a:extLst>
              <a:ext uri="{FF2B5EF4-FFF2-40B4-BE49-F238E27FC236}">
                <a16:creationId xmlns:a16="http://schemas.microsoft.com/office/drawing/2014/main" id="{4BB82A05-80F0-ED45-EBF9-3E0987E61A30}"/>
              </a:ext>
            </a:extLst>
          </p:cNvPr>
          <p:cNvSpPr>
            <a:spLocks noGrp="1"/>
          </p:cNvSpPr>
          <p:nvPr>
            <p:ph type="title"/>
          </p:nvPr>
        </p:nvSpPr>
        <p:spPr>
          <a:xfrm>
            <a:off x="412376" y="257219"/>
            <a:ext cx="2844643" cy="702005"/>
          </a:xfrm>
        </p:spPr>
        <p:txBody>
          <a:bodyPr>
            <a:normAutofit fontScale="90000"/>
          </a:bodyPr>
          <a:lstStyle/>
          <a:p>
            <a:r>
              <a:rPr lang="en-IN" dirty="0"/>
              <a:t>PROCEDURE</a:t>
            </a:r>
            <a:r>
              <a:rPr lang="en-IN" b="1" dirty="0"/>
              <a:t>:</a:t>
            </a:r>
          </a:p>
        </p:txBody>
      </p:sp>
      <p:pic>
        <p:nvPicPr>
          <p:cNvPr id="2" name="20230413_103756">
            <a:hlinkClick r:id="" action="ppaction://media"/>
            <a:extLst>
              <a:ext uri="{FF2B5EF4-FFF2-40B4-BE49-F238E27FC236}">
                <a16:creationId xmlns:a16="http://schemas.microsoft.com/office/drawing/2014/main" id="{DEB09AB2-2147-F647-05E9-0A72717CB93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07212" y="1167278"/>
            <a:ext cx="3013542" cy="4928722"/>
          </a:xfrm>
          <a:prstGeom prst="rect">
            <a:avLst/>
          </a:prstGeom>
        </p:spPr>
      </p:pic>
      <p:pic>
        <p:nvPicPr>
          <p:cNvPr id="5" name="Voice 013_sd">
            <a:hlinkClick r:id="" action="ppaction://media"/>
            <a:extLst>
              <a:ext uri="{FF2B5EF4-FFF2-40B4-BE49-F238E27FC236}">
                <a16:creationId xmlns:a16="http://schemas.microsoft.com/office/drawing/2014/main" id="{69194710-01EA-19CA-598F-764E60325C75}"/>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961407" y="5608637"/>
            <a:ext cx="487363" cy="487363"/>
          </a:xfrm>
          <a:prstGeom prst="rect">
            <a:avLst/>
          </a:prstGeom>
        </p:spPr>
      </p:pic>
    </p:spTree>
    <p:extLst>
      <p:ext uri="{BB962C8B-B14F-4D97-AF65-F5344CB8AC3E}">
        <p14:creationId xmlns:p14="http://schemas.microsoft.com/office/powerpoint/2010/main" val="322781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p:cMediaNode vol="80000">
                <p:cTn id="1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Parcel">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Parcel</Template>
  <TotalTime>2844</TotalTime>
  <Words>622</Words>
  <Application>Microsoft Office PowerPoint</Application>
  <PresentationFormat>Widescreen</PresentationFormat>
  <Paragraphs>54</Paragraphs>
  <Slides>14</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Adobe Heiti Std R</vt:lpstr>
      <vt:lpstr>Arial</vt:lpstr>
      <vt:lpstr>Gill Sans MT</vt:lpstr>
      <vt:lpstr>Poppins</vt:lpstr>
      <vt:lpstr>soleto</vt:lpstr>
      <vt:lpstr>Times New Roman</vt:lpstr>
      <vt:lpstr>Parcel</vt:lpstr>
      <vt:lpstr>MICRONEEDLE MOLD USING EDM</vt:lpstr>
      <vt:lpstr>CONTENTS:</vt:lpstr>
      <vt:lpstr>INTRODUCTION:</vt:lpstr>
      <vt:lpstr>THEORY:</vt:lpstr>
      <vt:lpstr>PowerPoint Presentation</vt:lpstr>
      <vt:lpstr>PROCEDURE:</vt:lpstr>
      <vt:lpstr>PowerPoint Presentation</vt:lpstr>
      <vt:lpstr>PROCEDURE:</vt:lpstr>
      <vt:lpstr>PROCEDURE:</vt:lpstr>
      <vt:lpstr>Results:</vt:lpstr>
      <vt:lpstr>results:</vt:lpstr>
      <vt:lpstr>PowerPoint Presentation</vt:lpstr>
      <vt:lpstr>observations: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MICRONEEDLE MOLD USING EDM</dc:title>
  <dc:creator>Vishwaja Mergu</dc:creator>
  <cp:lastModifiedBy>Vishwaja Mergu</cp:lastModifiedBy>
  <cp:revision>7</cp:revision>
  <dcterms:created xsi:type="dcterms:W3CDTF">2023-04-17T08:47:24Z</dcterms:created>
  <dcterms:modified xsi:type="dcterms:W3CDTF">2023-04-20T17:01:30Z</dcterms:modified>
</cp:coreProperties>
</file>